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13"/>
  </p:notesMasterIdLst>
  <p:sldIdLst>
    <p:sldId id="256" r:id="rId4"/>
    <p:sldId id="257" r:id="rId5"/>
    <p:sldId id="258" r:id="rId6"/>
    <p:sldId id="259" r:id="rId7"/>
    <p:sldId id="260" r:id="rId8"/>
    <p:sldId id="261" r:id="rId9"/>
    <p:sldId id="270" r:id="rId10"/>
    <p:sldId id="263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71549"/>
  </p:normalViewPr>
  <p:slideViewPr>
    <p:cSldViewPr snapToGrid="0" snapToObjects="1">
      <p:cViewPr>
        <p:scale>
          <a:sx n="90" d="100"/>
          <a:sy n="90" d="100"/>
        </p:scale>
        <p:origin x="2280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3784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move the slide</a:t>
            </a: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12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126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127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128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80151EEC-DA7F-4FA9-9777-C5749AFD15C5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62475" cy="3422650"/>
          </a:xfrm>
          <a:prstGeom prst="rect">
            <a:avLst/>
          </a:prstGeom>
        </p:spPr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9560" cy="41079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000" b="0" strike="noStrike" spc="-1" dirty="0">
              <a:latin typeface="Arial"/>
            </a:endParaRPr>
          </a:p>
        </p:txBody>
      </p:sp>
      <p:sp>
        <p:nvSpPr>
          <p:cNvPr id="155" name="CustomShape 3"/>
          <p:cNvSpPr/>
          <p:nvPr/>
        </p:nvSpPr>
        <p:spPr>
          <a:xfrm>
            <a:off x="3884760" y="8685360"/>
            <a:ext cx="2964960" cy="45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62475" cy="3422650"/>
          </a:xfrm>
          <a:prstGeom prst="rect">
            <a:avLst/>
          </a:prstGeom>
        </p:spPr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9560" cy="41079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000" b="0" strike="noStrike" spc="-1" dirty="0">
              <a:latin typeface="Arial"/>
            </a:endParaRPr>
          </a:p>
        </p:txBody>
      </p:sp>
      <p:sp>
        <p:nvSpPr>
          <p:cNvPr id="158" name="CustomShape 3"/>
          <p:cNvSpPr/>
          <p:nvPr/>
        </p:nvSpPr>
        <p:spPr>
          <a:xfrm>
            <a:off x="3884760" y="8685360"/>
            <a:ext cx="2964960" cy="45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62475" cy="3422650"/>
          </a:xfrm>
          <a:prstGeom prst="rect">
            <a:avLst/>
          </a:prstGeom>
        </p:spPr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9560" cy="41079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528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endParaRPr lang="en-US" sz="1800" b="0" strike="noStrike" spc="-1" dirty="0">
              <a:latin typeface="Arial"/>
            </a:endParaRPr>
          </a:p>
        </p:txBody>
      </p:sp>
      <p:sp>
        <p:nvSpPr>
          <p:cNvPr id="161" name="CustomShape 3"/>
          <p:cNvSpPr/>
          <p:nvPr/>
        </p:nvSpPr>
        <p:spPr>
          <a:xfrm>
            <a:off x="3884760" y="8685360"/>
            <a:ext cx="2964960" cy="45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62475" cy="3422650"/>
          </a:xfrm>
          <a:prstGeom prst="rect">
            <a:avLst/>
          </a:prstGeom>
        </p:spPr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9560" cy="41079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000" b="0" strike="noStrike" spc="-1" dirty="0">
              <a:latin typeface="Arial"/>
            </a:endParaRPr>
          </a:p>
        </p:txBody>
      </p:sp>
      <p:sp>
        <p:nvSpPr>
          <p:cNvPr id="164" name="CustomShape 3"/>
          <p:cNvSpPr/>
          <p:nvPr/>
        </p:nvSpPr>
        <p:spPr>
          <a:xfrm>
            <a:off x="3884760" y="8685360"/>
            <a:ext cx="2964960" cy="45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62475" cy="3422650"/>
          </a:xfrm>
          <a:prstGeom prst="rect">
            <a:avLst/>
          </a:prstGeom>
        </p:spPr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9560" cy="41079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528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endParaRPr lang="en-US" sz="1600" b="0" strike="noStrike" spc="-1" dirty="0">
              <a:latin typeface="Arial"/>
            </a:endParaRPr>
          </a:p>
        </p:txBody>
      </p:sp>
      <p:sp>
        <p:nvSpPr>
          <p:cNvPr id="167" name="CustomShape 3"/>
          <p:cNvSpPr/>
          <p:nvPr/>
        </p:nvSpPr>
        <p:spPr>
          <a:xfrm>
            <a:off x="3884760" y="8685360"/>
            <a:ext cx="2964960" cy="45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62475" cy="3422650"/>
          </a:xfrm>
          <a:prstGeom prst="rect">
            <a:avLst/>
          </a:prstGeom>
        </p:spPr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9560" cy="41079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528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endParaRPr lang="en-US" sz="1600" b="0" strike="noStrike" spc="-1" dirty="0">
              <a:latin typeface="Arial"/>
            </a:endParaRPr>
          </a:p>
        </p:txBody>
      </p:sp>
      <p:sp>
        <p:nvSpPr>
          <p:cNvPr id="170" name="CustomShape 3"/>
          <p:cNvSpPr/>
          <p:nvPr/>
        </p:nvSpPr>
        <p:spPr>
          <a:xfrm>
            <a:off x="3884760" y="8685360"/>
            <a:ext cx="2964960" cy="45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80151EEC-DA7F-4FA9-9777-C5749AFD15C5}" type="slidenum">
              <a:rPr lang="en-US" sz="1400" b="0" strike="noStrike" spc="-1" smtClean="0">
                <a:latin typeface="Times New Roman"/>
              </a:rPr>
              <a:t>7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468197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62475" cy="3422650"/>
          </a:xfrm>
          <a:prstGeom prst="rect">
            <a:avLst/>
          </a:prstGeom>
        </p:spPr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9560" cy="41079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Symbol"/>
              <a:buChar char=""/>
              <a:tabLst>
                <a:tab pos="0" algn="l"/>
              </a:tabLst>
            </a:pPr>
            <a:endParaRPr lang="en-US" sz="2200" b="0" strike="noStrike" spc="-1" dirty="0">
              <a:latin typeface="Arial"/>
            </a:endParaRPr>
          </a:p>
        </p:txBody>
      </p:sp>
      <p:sp>
        <p:nvSpPr>
          <p:cNvPr id="176" name="CustomShape 3"/>
          <p:cNvSpPr/>
          <p:nvPr/>
        </p:nvSpPr>
        <p:spPr>
          <a:xfrm>
            <a:off x="3884760" y="8685360"/>
            <a:ext cx="2964960" cy="45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62475" cy="3422650"/>
          </a:xfrm>
          <a:prstGeom prst="rect">
            <a:avLst/>
          </a:prstGeom>
        </p:spPr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9560" cy="41079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000" b="0" strike="noStrike" spc="-1" dirty="0">
              <a:latin typeface="Arial"/>
            </a:endParaRPr>
          </a:p>
        </p:txBody>
      </p:sp>
      <p:sp>
        <p:nvSpPr>
          <p:cNvPr id="188" name="CustomShape 3"/>
          <p:cNvSpPr/>
          <p:nvPr/>
        </p:nvSpPr>
        <p:spPr>
          <a:xfrm>
            <a:off x="3884760" y="8685360"/>
            <a:ext cx="2964960" cy="45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979797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/>
          <p:nvPr/>
        </p:nvPicPr>
        <p:blipFill>
          <a:blip r:embed="rId14"/>
          <a:stretch/>
        </p:blipFill>
        <p:spPr>
          <a:xfrm>
            <a:off x="0" y="5967720"/>
            <a:ext cx="9137160" cy="883440"/>
          </a:xfrm>
          <a:prstGeom prst="rect">
            <a:avLst/>
          </a:prstGeom>
          <a:ln>
            <a:noFill/>
          </a:ln>
        </p:spPr>
      </p:pic>
      <p:sp>
        <p:nvSpPr>
          <p:cNvPr id="6" name="CustomShape 1"/>
          <p:cNvSpPr/>
          <p:nvPr/>
        </p:nvSpPr>
        <p:spPr>
          <a:xfrm>
            <a:off x="179640" y="6309360"/>
            <a:ext cx="3017520" cy="33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F6DD74"/>
                </a:solidFill>
                <a:latin typeface="Trebuchet MS"/>
                <a:ea typeface="DejaVu Sans"/>
              </a:rPr>
              <a:t>Negotiations 2021</a:t>
            </a:r>
            <a:endParaRPr lang="en-US" sz="1600" b="0" strike="noStrike" spc="-1">
              <a:latin typeface="Arial"/>
            </a:endParaRPr>
          </a:p>
        </p:txBody>
      </p:sp>
      <p:pic>
        <p:nvPicPr>
          <p:cNvPr id="2" name="Picture 8"/>
          <p:cNvPicPr/>
          <p:nvPr/>
        </p:nvPicPr>
        <p:blipFill>
          <a:blip r:embed="rId15"/>
          <a:stretch/>
        </p:blipFill>
        <p:spPr>
          <a:xfrm>
            <a:off x="0" y="17280"/>
            <a:ext cx="9137160" cy="1213560"/>
          </a:xfrm>
          <a:prstGeom prst="rect">
            <a:avLst/>
          </a:prstGeom>
          <a:ln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979797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6"/>
          <p:cNvPicPr/>
          <p:nvPr/>
        </p:nvPicPr>
        <p:blipFill>
          <a:blip r:embed="rId14"/>
          <a:stretch/>
        </p:blipFill>
        <p:spPr>
          <a:xfrm>
            <a:off x="0" y="5967720"/>
            <a:ext cx="9137160" cy="883440"/>
          </a:xfrm>
          <a:prstGeom prst="rect">
            <a:avLst/>
          </a:prstGeom>
          <a:ln>
            <a:noFill/>
          </a:ln>
        </p:spPr>
      </p:pic>
      <p:sp>
        <p:nvSpPr>
          <p:cNvPr id="42" name="CustomShape 1"/>
          <p:cNvSpPr/>
          <p:nvPr/>
        </p:nvSpPr>
        <p:spPr>
          <a:xfrm>
            <a:off x="179640" y="6309360"/>
            <a:ext cx="3017520" cy="33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F6DD74"/>
                </a:solidFill>
                <a:latin typeface="Trebuchet MS"/>
                <a:ea typeface="DejaVu Sans"/>
              </a:rPr>
              <a:t>Negotiations 2021</a:t>
            </a:r>
            <a:endParaRPr lang="en-US" sz="1600" b="0" strike="noStrike" spc="-1">
              <a:latin typeface="Arial"/>
            </a:endParaRPr>
          </a:p>
        </p:txBody>
      </p:sp>
      <p:pic>
        <p:nvPicPr>
          <p:cNvPr id="43" name="Picture 8"/>
          <p:cNvPicPr/>
          <p:nvPr/>
        </p:nvPicPr>
        <p:blipFill>
          <a:blip r:embed="rId15"/>
          <a:stretch/>
        </p:blipFill>
        <p:spPr>
          <a:xfrm>
            <a:off x="0" y="17280"/>
            <a:ext cx="9137160" cy="1213560"/>
          </a:xfrm>
          <a:prstGeom prst="rect">
            <a:avLst/>
          </a:prstGeom>
          <a:ln>
            <a:noFill/>
          </a:ln>
        </p:spPr>
      </p:pic>
      <p:sp>
        <p:nvSpPr>
          <p:cNvPr id="44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979797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6"/>
          <p:cNvPicPr/>
          <p:nvPr/>
        </p:nvPicPr>
        <p:blipFill>
          <a:blip r:embed="rId14"/>
          <a:stretch/>
        </p:blipFill>
        <p:spPr>
          <a:xfrm>
            <a:off x="0" y="5967720"/>
            <a:ext cx="9137160" cy="883440"/>
          </a:xfrm>
          <a:prstGeom prst="rect">
            <a:avLst/>
          </a:prstGeom>
          <a:ln>
            <a:noFill/>
          </a:ln>
        </p:spPr>
      </p:pic>
      <p:sp>
        <p:nvSpPr>
          <p:cNvPr id="83" name="CustomShape 1"/>
          <p:cNvSpPr/>
          <p:nvPr/>
        </p:nvSpPr>
        <p:spPr>
          <a:xfrm>
            <a:off x="179640" y="6309360"/>
            <a:ext cx="3017520" cy="33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F6DD74"/>
                </a:solidFill>
                <a:latin typeface="Trebuchet MS"/>
                <a:ea typeface="DejaVu Sans"/>
              </a:rPr>
              <a:t>Negotiations 2021</a:t>
            </a:r>
            <a:endParaRPr lang="en-US" sz="1600" b="0" strike="noStrike" spc="-1">
              <a:latin typeface="Arial"/>
            </a:endParaRPr>
          </a:p>
        </p:txBody>
      </p:sp>
      <p:pic>
        <p:nvPicPr>
          <p:cNvPr id="84" name="Picture 8"/>
          <p:cNvPicPr/>
          <p:nvPr/>
        </p:nvPicPr>
        <p:blipFill>
          <a:blip r:embed="rId15"/>
          <a:stretch/>
        </p:blipFill>
        <p:spPr>
          <a:xfrm>
            <a:off x="0" y="17280"/>
            <a:ext cx="9137160" cy="1213560"/>
          </a:xfrm>
          <a:prstGeom prst="rect">
            <a:avLst/>
          </a:prstGeom>
          <a:ln>
            <a:noFill/>
          </a:ln>
        </p:spPr>
      </p:pic>
      <p:sp>
        <p:nvSpPr>
          <p:cNvPr id="85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179640" y="5517360"/>
            <a:ext cx="5537880" cy="88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strike="noStrike" spc="-1">
                <a:solidFill>
                  <a:srgbClr val="FFFFFF"/>
                </a:solidFill>
                <a:latin typeface="Trebuchet MS"/>
                <a:ea typeface="DejaVu Sans"/>
              </a:rPr>
              <a:t>Negotiations 2017</a:t>
            </a:r>
            <a:br/>
            <a:r>
              <a:rPr lang="en-US" sz="1800" b="0" strike="noStrike" spc="-1">
                <a:solidFill>
                  <a:srgbClr val="FFFFFF"/>
                </a:solidFill>
                <a:latin typeface="Trebuchet MS"/>
                <a:ea typeface="DejaVu Sans"/>
              </a:rPr>
              <a:t>Local Demand Sets</a:t>
            </a:r>
            <a:br/>
            <a:endParaRPr lang="en-US" sz="1800" b="0" strike="noStrike" spc="-1">
              <a:latin typeface="Arial"/>
            </a:endParaRPr>
          </a:p>
        </p:txBody>
      </p:sp>
      <p:pic>
        <p:nvPicPr>
          <p:cNvPr id="130" name="Picture 2"/>
          <p:cNvPicPr/>
          <p:nvPr/>
        </p:nvPicPr>
        <p:blipFill>
          <a:blip r:embed="rId3"/>
          <a:stretch/>
        </p:blipFill>
        <p:spPr>
          <a:xfrm>
            <a:off x="0" y="0"/>
            <a:ext cx="9137160" cy="6851160"/>
          </a:xfrm>
          <a:prstGeom prst="rect">
            <a:avLst/>
          </a:prstGeom>
          <a:ln>
            <a:noFill/>
          </a:ln>
        </p:spPr>
      </p:pic>
      <p:sp>
        <p:nvSpPr>
          <p:cNvPr id="131" name="CustomShape 2"/>
          <p:cNvSpPr/>
          <p:nvPr/>
        </p:nvSpPr>
        <p:spPr>
          <a:xfrm>
            <a:off x="1907640" y="3861000"/>
            <a:ext cx="546588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FFFFFF"/>
                </a:solidFill>
                <a:latin typeface="Trebuchet MS"/>
                <a:ea typeface="DejaVu Sans"/>
              </a:rPr>
              <a:t>bargainingteam2021@gmail.com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457200" y="1738440"/>
            <a:ext cx="8222760" cy="23068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600" b="1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Faculty Bargaining Team</a:t>
            </a:r>
            <a:endParaRPr lang="en-US" sz="3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3600" b="1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Update for Members</a:t>
            </a:r>
            <a:endParaRPr lang="en-US" sz="3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3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36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February 2022</a:t>
            </a:r>
            <a:endParaRPr lang="en-US" sz="36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183960" y="1371600"/>
            <a:ext cx="8684280" cy="457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2500"/>
          </a:bodyPr>
          <a:lstStyle/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lang="en-US" sz="3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February 15</a:t>
            </a:r>
            <a:r>
              <a:rPr lang="en-US" sz="3200" b="1" strike="noStrike" spc="-1" baseline="14000000" dirty="0">
                <a:solidFill>
                  <a:srgbClr val="000000"/>
                </a:solidFill>
                <a:latin typeface="Arial"/>
                <a:ea typeface="DejaVu Sans"/>
              </a:rPr>
              <a:t>t</a:t>
            </a:r>
            <a:r>
              <a:rPr lang="en-US" sz="3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@9 A.M. – February 17</a:t>
            </a:r>
            <a:r>
              <a:rPr lang="en-US" sz="3200" b="1" strike="noStrike" spc="-1" baseline="14000000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3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@3 P.M.</a:t>
            </a:r>
            <a:endParaRPr lang="en-US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en-US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en-US" sz="2600" b="1" spc="-1" dirty="0"/>
              <a:t>The ballot will have 2 choices:   </a:t>
            </a:r>
          </a:p>
          <a:p>
            <a:pPr marL="342900" indent="-342900">
              <a:spcBef>
                <a:spcPts val="641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2600" spc="-1" dirty="0"/>
              <a:t> I accept the employer's offer received on January 17, 2022                   </a:t>
            </a:r>
          </a:p>
          <a:p>
            <a:pPr marL="457200" indent="-457200">
              <a:lnSpc>
                <a:spcPct val="100000"/>
              </a:lnSpc>
              <a:spcBef>
                <a:spcPts val="641"/>
              </a:spcBef>
              <a:buSzPct val="100000"/>
              <a:buFont typeface="Wingdings" pitchFamily="2" charset="2"/>
              <a:buChar char="q"/>
            </a:pPr>
            <a:r>
              <a:rPr lang="en-US" sz="2600" spc="-1" dirty="0"/>
              <a:t>I reject the employer's offer received on January 17, 2022</a:t>
            </a: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en-US" sz="3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lang="en-US" sz="3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The Bargaining Team recommends you vote to </a:t>
            </a:r>
            <a:r>
              <a:rPr lang="en-US" sz="3600" b="1" strike="noStrike" spc="-1" dirty="0">
                <a:solidFill>
                  <a:srgbClr val="C00000"/>
                </a:solidFill>
                <a:latin typeface="Arial"/>
                <a:ea typeface="DejaVu Sans"/>
              </a:rPr>
              <a:t>REJECT</a:t>
            </a:r>
            <a:r>
              <a:rPr lang="en-US" sz="3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n-US" sz="3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endParaRPr lang="en-US" sz="3600" b="0" strike="noStrike" spc="-1" dirty="0">
              <a:latin typeface="Arial"/>
            </a:endParaRPr>
          </a:p>
        </p:txBody>
      </p:sp>
      <p:sp>
        <p:nvSpPr>
          <p:cNvPr id="134" name="CustomShape 2"/>
          <p:cNvSpPr/>
          <p:nvPr/>
        </p:nvSpPr>
        <p:spPr>
          <a:xfrm>
            <a:off x="366120" y="137160"/>
            <a:ext cx="8222760" cy="104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1" strike="noStrike" spc="-1" dirty="0">
                <a:solidFill>
                  <a:srgbClr val="FFFFFF"/>
                </a:solidFill>
                <a:latin typeface="Trebuchet MS"/>
                <a:ea typeface="DejaVu Sans"/>
              </a:rPr>
              <a:t>Forced Offer Vote: Reject to Protect</a:t>
            </a:r>
            <a:endParaRPr lang="en-US" sz="3200" b="1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366120" y="137160"/>
            <a:ext cx="8222760" cy="104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1" strike="noStrike" spc="-1" dirty="0">
                <a:solidFill>
                  <a:srgbClr val="FFFFFF"/>
                </a:solidFill>
                <a:latin typeface="Trebuchet MS"/>
                <a:ea typeface="DejaVu Sans"/>
              </a:rPr>
              <a:t>CEC Offer: Fails to address </a:t>
            </a:r>
            <a:r>
              <a:rPr lang="en-US" sz="3200" b="1" spc="-1" dirty="0">
                <a:solidFill>
                  <a:srgbClr val="FFFFFF"/>
                </a:solidFill>
                <a:latin typeface="Trebuchet MS"/>
                <a:ea typeface="DejaVu Sans"/>
              </a:rPr>
              <a:t>concerns</a:t>
            </a:r>
            <a:endParaRPr lang="en-US" sz="3200" b="1" strike="noStrike" spc="-1" dirty="0">
              <a:latin typeface="Arial"/>
            </a:endParaRPr>
          </a:p>
        </p:txBody>
      </p:sp>
      <p:sp>
        <p:nvSpPr>
          <p:cNvPr id="136" name="CustomShape 2"/>
          <p:cNvSpPr/>
          <p:nvPr/>
        </p:nvSpPr>
        <p:spPr>
          <a:xfrm>
            <a:off x="640080" y="1504080"/>
            <a:ext cx="8138160" cy="453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2500"/>
          </a:bodyPr>
          <a:lstStyle/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The CEC’s offer contains nothing…</a:t>
            </a:r>
            <a:endParaRPr lang="en-US" sz="2400" b="1" strike="noStrike" spc="-1" dirty="0">
              <a:latin typeface="Arial"/>
            </a:endParaRPr>
          </a:p>
          <a:p>
            <a:pPr marL="432000" lvl="1" indent="-216000">
              <a:spcBef>
                <a:spcPts val="64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2400" dirty="0"/>
              <a:t>to stop the contracting out of faculty work. </a:t>
            </a:r>
          </a:p>
          <a:p>
            <a:pPr marL="432000" lvl="1" indent="-216000">
              <a:spcBef>
                <a:spcPts val="64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2400" dirty="0"/>
              <a:t>to increase job protection for partial-load faculty, counsellors, librarians, or coordinators.</a:t>
            </a:r>
          </a:p>
          <a:p>
            <a:pPr marL="432000" lvl="1" indent="-216000">
              <a:spcBef>
                <a:spcPts val="64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2400" dirty="0"/>
              <a:t>to address faculty’s workload issues or online learning.</a:t>
            </a:r>
          </a:p>
          <a:p>
            <a:pPr marL="432000" lvl="1" indent="-216000">
              <a:spcBef>
                <a:spcPts val="64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2400" dirty="0"/>
              <a:t>to meaningfully address equity, diversity and inclusion and Indigenization, decolonization and Truth and Reconciliation. Instead, it offers processes with titles, but no teeth.</a:t>
            </a:r>
          </a:p>
          <a:p>
            <a:pPr marL="432000" lvl="1" indent="-216000">
              <a:spcBef>
                <a:spcPts val="64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2400" dirty="0"/>
              <a:t>to allow Partial-Load (PL) faculty to bridge their benefits.</a:t>
            </a:r>
          </a:p>
          <a:p>
            <a:pPr marL="432000" lvl="1" indent="-216000">
              <a:spcBef>
                <a:spcPts val="64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2400" dirty="0"/>
              <a:t>to acknowledge that faculty consent is needed before the college can reuse or sell course material created by faculty.</a:t>
            </a:r>
          </a:p>
          <a:p>
            <a:pPr marL="432000" lvl="1" indent="-216000">
              <a:spcBef>
                <a:spcPts val="64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CA" b="1" dirty="0"/>
          </a:p>
          <a:p>
            <a:pPr marL="432000" lvl="1" indent="-216000">
              <a:spcBef>
                <a:spcPts val="64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CA" b="1" dirty="0"/>
          </a:p>
          <a:p>
            <a:pPr marL="432000" lvl="1" indent="-216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000" b="0" strike="noStrike" spc="-1" dirty="0">
              <a:latin typeface="Arial"/>
            </a:endParaRPr>
          </a:p>
          <a:p>
            <a:pPr marL="343080" indent="-33624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endParaRPr lang="en-US" sz="20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366120" y="137160"/>
            <a:ext cx="8222760" cy="104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CEC committees: All talk, no action</a:t>
            </a:r>
            <a:endParaRPr lang="en-US" sz="3200" b="1" strike="noStrike" spc="-1" dirty="0">
              <a:latin typeface="Arial"/>
            </a:endParaRPr>
          </a:p>
        </p:txBody>
      </p:sp>
      <p:sp>
        <p:nvSpPr>
          <p:cNvPr id="138" name="TextShape 2"/>
          <p:cNvSpPr txBox="1"/>
          <p:nvPr/>
        </p:nvSpPr>
        <p:spPr>
          <a:xfrm>
            <a:off x="182880" y="1343160"/>
            <a:ext cx="8778240" cy="4889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 algn="ctr"/>
            <a:r>
              <a:rPr lang="en-US" sz="2400" b="1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No dispute resolution process = No change</a:t>
            </a:r>
            <a:endParaRPr lang="en-US" sz="2400" b="0" strike="noStrike" spc="-1" dirty="0">
              <a:latin typeface="Arial"/>
            </a:endParaRPr>
          </a:p>
          <a:p>
            <a:endParaRPr lang="en-US" sz="2000" b="1" strike="noStrike" spc="-1" dirty="0">
              <a:solidFill>
                <a:srgbClr val="000000"/>
              </a:solidFill>
              <a:latin typeface="Trebuchet MS"/>
              <a:ea typeface="DejaVu Sans"/>
            </a:endParaRPr>
          </a:p>
          <a:p>
            <a:r>
              <a:rPr lang="en-US" sz="2000" b="1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1. Workload</a:t>
            </a:r>
            <a:endParaRPr lang="en-US" sz="2000" b="0" strike="noStrike" spc="-1" dirty="0">
              <a:latin typeface="Arial"/>
            </a:endParaRPr>
          </a:p>
          <a:p>
            <a:pPr marL="432000" lvl="1" indent="-216000">
              <a:lnSpc>
                <a:spcPct val="100000"/>
              </a:lnSpc>
              <a:spcAft>
                <a:spcPts val="431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1985 factors would remain until at least 2024, no guarantee of change</a:t>
            </a:r>
            <a:endParaRPr lang="en-US" sz="2000" b="0" strike="noStrike" spc="-1" dirty="0">
              <a:latin typeface="Arial"/>
            </a:endParaRPr>
          </a:p>
          <a:p>
            <a:pPr marL="432000" lvl="1" indent="-216000">
              <a:lnSpc>
                <a:spcPct val="100000"/>
              </a:lnSpc>
              <a:spcAft>
                <a:spcPts val="431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Targets Apprenticeship, Academic Upgrading, Aviation, Clinical Placements, “specialized programs” for expanded two-tiering</a:t>
            </a:r>
            <a:endParaRPr lang="en-US" sz="2000" b="0" strike="noStrike" spc="-1" dirty="0">
              <a:latin typeface="Arial"/>
            </a:endParaRPr>
          </a:p>
          <a:p>
            <a:r>
              <a:rPr lang="en-US" sz="2000" b="1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2. Equity, Diversity &amp; Inclusion</a:t>
            </a:r>
            <a:endParaRPr lang="en-US" sz="2000" b="0" strike="noStrike" spc="-1" dirty="0">
              <a:latin typeface="Arial"/>
            </a:endParaRPr>
          </a:p>
          <a:p>
            <a:pPr marL="432000" lvl="1" indent="-216000">
              <a:spcAft>
                <a:spcPts val="431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No dispute resolution or implementation process</a:t>
            </a:r>
            <a:endParaRPr lang="en-US" sz="2000" b="0" strike="noStrike" spc="-1" dirty="0">
              <a:latin typeface="Arial"/>
            </a:endParaRPr>
          </a:p>
          <a:p>
            <a:pPr marL="432000" lvl="1" indent="-216000">
              <a:spcAft>
                <a:spcPts val="431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Recommendations go only to College President; can die there</a:t>
            </a:r>
            <a:endParaRPr lang="en-US" sz="2000" b="0" strike="noStrike" spc="-1" dirty="0">
              <a:latin typeface="Arial"/>
            </a:endParaRPr>
          </a:p>
          <a:p>
            <a:r>
              <a:rPr lang="en-US" sz="2000" b="1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3. Indigeneity, Decolonization, Truth &amp; Reconciliation</a:t>
            </a:r>
            <a:endParaRPr lang="en-US" sz="2000" b="0" strike="noStrike" spc="-1" dirty="0">
              <a:latin typeface="Arial"/>
            </a:endParaRPr>
          </a:p>
          <a:p>
            <a:pPr marL="432000" lvl="1" indent="-216000">
              <a:spcAft>
                <a:spcPts val="431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“Non-adversarial process” = no dispute resolution or implementation process</a:t>
            </a:r>
            <a:endParaRPr lang="en-US" sz="2000" b="0" strike="noStrike" spc="-1" dirty="0">
              <a:latin typeface="Arial"/>
            </a:endParaRPr>
          </a:p>
          <a:p>
            <a:pPr marL="432000" lvl="1" indent="-216000">
              <a:spcAft>
                <a:spcPts val="431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No clear scope or mandate, no engagement at local level</a:t>
            </a:r>
            <a:endParaRPr lang="en-US" sz="2000" b="0" strike="noStrike" spc="-1" dirty="0">
              <a:latin typeface="Arial"/>
            </a:endParaRPr>
          </a:p>
          <a:p>
            <a:pPr marL="432000" lvl="1" indent="-216000">
              <a:spcAft>
                <a:spcPts val="431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No acknowledgment of existing problems</a:t>
            </a:r>
            <a:endParaRPr lang="en-US" sz="20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366120" y="137160"/>
            <a:ext cx="8222760" cy="104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1" strike="noStrike" spc="-1">
                <a:solidFill>
                  <a:srgbClr val="FFFFFF"/>
                </a:solidFill>
                <a:latin typeface="Arial"/>
                <a:ea typeface="DejaVu Sans"/>
              </a:rPr>
              <a:t>Impact of Bill 124</a:t>
            </a:r>
            <a:endParaRPr lang="en-US" sz="3200" b="1" strike="noStrike" spc="-1">
              <a:latin typeface="Arial"/>
            </a:endParaRPr>
          </a:p>
        </p:txBody>
      </p:sp>
      <p:sp>
        <p:nvSpPr>
          <p:cNvPr id="140" name="TextShape 2"/>
          <p:cNvSpPr txBox="1"/>
          <p:nvPr/>
        </p:nvSpPr>
        <p:spPr>
          <a:xfrm>
            <a:off x="182880" y="1343160"/>
            <a:ext cx="8406000" cy="4752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US" sz="2400" b="1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FACULTY PROPOSALS ARE BOTH LEGAL</a:t>
            </a:r>
            <a:r>
              <a:rPr lang="en-US" sz="2400" b="1" spc="-1" dirty="0">
                <a:solidFill>
                  <a:srgbClr val="000000"/>
                </a:solidFill>
                <a:latin typeface="Trebuchet MS"/>
                <a:ea typeface="DejaVu Sans"/>
              </a:rPr>
              <a:t> and </a:t>
            </a:r>
            <a:r>
              <a:rPr lang="en-US" sz="2400" b="1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LAWFUL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spc="-1" dirty="0">
                <a:solidFill>
                  <a:srgbClr val="000000"/>
                </a:solidFill>
                <a:latin typeface="Trebuchet MS"/>
              </a:rPr>
              <a:t>Bill 124 </a:t>
            </a:r>
            <a:r>
              <a:rPr lang="en-US" sz="2400" b="1" u="sng" spc="-1" dirty="0">
                <a:solidFill>
                  <a:srgbClr val="000000"/>
                </a:solidFill>
                <a:latin typeface="Trebuchet MS"/>
              </a:rPr>
              <a:t>does not</a:t>
            </a:r>
            <a:r>
              <a:rPr lang="en-US" sz="2400" spc="-1" dirty="0">
                <a:solidFill>
                  <a:srgbClr val="000000"/>
                </a:solidFill>
                <a:latin typeface="Trebuchet MS"/>
              </a:rPr>
              <a:t> prevent the colleges from correctly attributing workload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spc="-1" dirty="0">
                <a:solidFill>
                  <a:srgbClr val="000000"/>
                </a:solidFill>
                <a:latin typeface="Trebuchet MS"/>
              </a:rPr>
              <a:t>Bill 124 limits </a:t>
            </a:r>
            <a:r>
              <a:rPr lang="en-US" sz="2400" b="1" u="sng" spc="-1" dirty="0">
                <a:solidFill>
                  <a:srgbClr val="000000"/>
                </a:solidFill>
                <a:latin typeface="Trebuchet MS"/>
              </a:rPr>
              <a:t>compensation</a:t>
            </a:r>
            <a:r>
              <a:rPr lang="en-US" sz="2400" spc="-1" dirty="0">
                <a:solidFill>
                  <a:srgbClr val="000000"/>
                </a:solidFill>
                <a:latin typeface="Trebuchet MS"/>
              </a:rPr>
              <a:t> (salary and benefits) to individuals, not overall HR costs or additional hiring</a:t>
            </a:r>
          </a:p>
          <a:p>
            <a:endParaRPr lang="en-US" sz="2400" b="0" strike="noStrike" spc="-1" dirty="0">
              <a:solidFill>
                <a:srgbClr val="000000"/>
              </a:solidFill>
              <a:latin typeface="Trebuchet MS"/>
              <a:ea typeface="DejaVu Sans"/>
            </a:endParaRPr>
          </a:p>
          <a:p>
            <a:r>
              <a:rPr lang="en-US" sz="2400" b="1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FOLLOW THE MONEY…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spc="-1" dirty="0">
                <a:solidFill>
                  <a:srgbClr val="000000"/>
                </a:solidFill>
                <a:latin typeface="Trebuchet MS"/>
              </a:rPr>
              <a:t>Bill 124 equates to a 3.8% cut in real wages for faculty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spc="-1" dirty="0">
                <a:solidFill>
                  <a:srgbClr val="000000"/>
                </a:solidFill>
                <a:latin typeface="Trebuchet MS"/>
              </a:rPr>
              <a:t>Management salaries have increased: </a:t>
            </a:r>
            <a:r>
              <a:rPr lang="en-US" sz="2400" b="1" spc="-1" dirty="0">
                <a:solidFill>
                  <a:srgbClr val="000000"/>
                </a:solidFill>
                <a:latin typeface="Trebuchet MS"/>
              </a:rPr>
              <a:t>~</a:t>
            </a:r>
            <a:r>
              <a:rPr lang="en-US" sz="2400" spc="-1" dirty="0">
                <a:solidFill>
                  <a:srgbClr val="000000"/>
                </a:solidFill>
                <a:latin typeface="Trebuchet MS"/>
              </a:rPr>
              <a:t>5% per 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spc="-1" dirty="0">
                <a:solidFill>
                  <a:srgbClr val="000000"/>
                </a:solidFill>
                <a:latin typeface="Trebuchet MS"/>
              </a:rPr>
              <a:t>Colleges continue to hire managers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spc="-1" dirty="0">
                <a:solidFill>
                  <a:srgbClr val="000000"/>
                </a:solidFill>
                <a:latin typeface="Trebuchet MS"/>
              </a:rPr>
              <a:t>Colleges have posted $1.6 billion dollar surplus in the last 5 years</a:t>
            </a:r>
          </a:p>
          <a:p>
            <a:endParaRPr lang="en-US" sz="2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13789-91E9-E84A-B8E8-3FAD8AC36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Bill 124 for Managers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411323-A924-F44A-BD08-AEE37ED099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0065" y="1418400"/>
            <a:ext cx="10404359" cy="803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054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91440" y="91440"/>
            <a:ext cx="7862400" cy="867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b="1" strike="noStrike" spc="-1">
                <a:solidFill>
                  <a:srgbClr val="FFFFFF"/>
                </a:solidFill>
                <a:latin typeface="Trebuchet MS"/>
                <a:ea typeface="DejaVu Sans"/>
              </a:rPr>
              <a:t>When We Reject this Offer...</a:t>
            </a:r>
            <a:endParaRPr lang="en-US" sz="2800" b="1" strike="noStrike" spc="-1">
              <a:latin typeface="Arial"/>
            </a:endParaRPr>
          </a:p>
        </p:txBody>
      </p:sp>
      <p:sp>
        <p:nvSpPr>
          <p:cNvPr id="144" name="TextShape 2"/>
          <p:cNvSpPr txBox="1"/>
          <p:nvPr/>
        </p:nvSpPr>
        <p:spPr>
          <a:xfrm>
            <a:off x="555812" y="1371599"/>
            <a:ext cx="8130988" cy="492034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US" sz="2600" b="1" strike="noStrike" spc="-1" dirty="0">
                <a:latin typeface="Arial"/>
              </a:rPr>
              <a:t>Any settlement reached post-rejection will be better than what’s on offer now.</a:t>
            </a:r>
          </a:p>
          <a:p>
            <a:endParaRPr lang="en-US" sz="2600" b="0" strike="noStrike" spc="-1" dirty="0">
              <a:latin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0" strike="noStrike" spc="-1" dirty="0">
                <a:latin typeface="Arial"/>
              </a:rPr>
              <a:t>Management </a:t>
            </a:r>
            <a:r>
              <a:rPr lang="en-US" sz="2600" b="1" strike="noStrike" spc="-1" dirty="0">
                <a:latin typeface="Arial"/>
              </a:rPr>
              <a:t>CANNOT</a:t>
            </a:r>
            <a:r>
              <a:rPr lang="en-US" sz="2600" b="0" strike="noStrike" spc="-1" dirty="0">
                <a:latin typeface="Arial"/>
              </a:rPr>
              <a:t> force another offer vote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0" strike="noStrike" spc="-1" dirty="0">
                <a:latin typeface="Arial"/>
              </a:rPr>
              <a:t>Back to the table or into Voluntary Binding Interest Arbitration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spc="-1" dirty="0"/>
              <a:t>Continue to build pressure through escalating actions</a:t>
            </a:r>
          </a:p>
          <a:p>
            <a:endParaRPr lang="en-US" sz="26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457200" y="45360"/>
            <a:ext cx="6762960" cy="1048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0" strike="noStrike" spc="-1">
                <a:solidFill>
                  <a:srgbClr val="FFFFFF"/>
                </a:solidFill>
                <a:latin typeface="Trebuchet MS"/>
                <a:ea typeface="DejaVu Sans"/>
              </a:rPr>
              <a:t>Talk to Your Colleagues</a:t>
            </a:r>
            <a:endParaRPr lang="en-US" sz="4000" b="0" strike="noStrike" spc="-1">
              <a:latin typeface="Arial"/>
            </a:endParaRPr>
          </a:p>
        </p:txBody>
      </p:sp>
      <p:sp>
        <p:nvSpPr>
          <p:cNvPr id="152" name="CustomShape 2"/>
          <p:cNvSpPr/>
          <p:nvPr/>
        </p:nvSpPr>
        <p:spPr>
          <a:xfrm>
            <a:off x="180000" y="1229040"/>
            <a:ext cx="8816760" cy="495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endParaRPr lang="en-US" sz="2400" b="1" strike="noStrike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en-US" sz="2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Key message: Here’s why I’m voting to </a:t>
            </a:r>
            <a:r>
              <a:rPr lang="en-US" sz="2400" b="1" strike="noStrike" spc="-1" dirty="0">
                <a:solidFill>
                  <a:srgbClr val="C00000"/>
                </a:solidFill>
                <a:latin typeface="Arial"/>
                <a:ea typeface="DejaVu Sans"/>
              </a:rPr>
              <a:t>REJECT</a:t>
            </a:r>
            <a:endParaRPr lang="en-US" sz="2400" b="0" strike="noStrike" spc="-1" dirty="0">
              <a:solidFill>
                <a:srgbClr val="C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CA" sz="2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4 Points for Conversations:</a:t>
            </a:r>
            <a:endParaRPr lang="en-US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200" b="0" strike="noStrike" spc="-1" dirty="0">
              <a:latin typeface="Arial"/>
            </a:endParaRPr>
          </a:p>
          <a:p>
            <a:pPr marL="458640" indent="-457200">
              <a:lnSpc>
                <a:spcPct val="100000"/>
              </a:lnSpc>
              <a:spcAft>
                <a:spcPts val="567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A rejection of this offer will result in something better</a:t>
            </a:r>
            <a:endParaRPr lang="en-US" sz="2000" b="0" strike="noStrike" spc="-1" dirty="0">
              <a:latin typeface="Arial"/>
            </a:endParaRPr>
          </a:p>
          <a:p>
            <a:pPr marL="458640" indent="-457200">
              <a:lnSpc>
                <a:spcPct val="100000"/>
              </a:lnSpc>
              <a:spcAft>
                <a:spcPts val="567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CA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Management can resolve issues with no labour disruption by bargaining and referring outstanding issues to Voluntary Binding Interest Arbitration</a:t>
            </a:r>
            <a:endParaRPr lang="en-US" sz="2000" b="0" strike="noStrike" spc="-1" dirty="0">
              <a:latin typeface="Arial"/>
            </a:endParaRPr>
          </a:p>
          <a:p>
            <a:pPr marL="458640" indent="-457200">
              <a:lnSpc>
                <a:spcPct val="100000"/>
              </a:lnSpc>
              <a:spcAft>
                <a:spcPts val="567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CA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Faculty proposals will result in change now and going forward. </a:t>
            </a:r>
            <a:endParaRPr lang="en-US" sz="2000" b="0" strike="noStrike" spc="-1" dirty="0">
              <a:latin typeface="Arial"/>
            </a:endParaRPr>
          </a:p>
          <a:p>
            <a:pPr marL="458640" indent="-457200">
              <a:lnSpc>
                <a:spcPct val="100000"/>
              </a:lnSpc>
              <a:spcAft>
                <a:spcPts val="567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CA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All of the faculty proposals are lawful and at low or no cost to the Employer  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0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6988</TotalTime>
  <Words>505</Words>
  <Application>Microsoft Macintosh PowerPoint</Application>
  <PresentationFormat>On-screen Show (4:3)</PresentationFormat>
  <Paragraphs>65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Symbol</vt:lpstr>
      <vt:lpstr>Times New Roman</vt:lpstr>
      <vt:lpstr>Trebuchet MS</vt:lpstr>
      <vt:lpstr>Wingdings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Bill 124 for Managers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CAAT-A Bargaining</dc:title>
  <dc:subject/>
  <dc:creator>LDE</dc:creator>
  <dc:description/>
  <cp:lastModifiedBy>JP Hornick</cp:lastModifiedBy>
  <cp:revision>504</cp:revision>
  <dcterms:created xsi:type="dcterms:W3CDTF">2021-06-28T15:24:40Z</dcterms:created>
  <dcterms:modified xsi:type="dcterms:W3CDTF">2022-02-03T16:22:53Z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KSOProductBuildVer">
    <vt:lpwstr>1033-11.1.0.10161</vt:lpwstr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11</vt:i4>
  </property>
  <property fmtid="{D5CDD505-2E9C-101B-9397-08002B2CF9AE}" pid="9" name="PresentationFormat">
    <vt:lpwstr>On-screen Show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11</vt:i4>
  </property>
</Properties>
</file>